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934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7C5A3-99CD-4C62-9595-69E25483E27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A3B64-8E77-405C-B7CA-F13074059D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st.gov.i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st.gov.i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st.gov.i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st.gov.i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st.gov.i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st.gov.i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839200" cy="1143000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hi-IN" sz="2000" b="1" dirty="0" smtClean="0">
                <a:solidFill>
                  <a:schemeClr val="bg1"/>
                </a:solidFill>
              </a:rPr>
              <a:t>जी.एस.टी</a:t>
            </a:r>
            <a:r>
              <a:rPr lang="hi-IN" sz="2000" b="1" dirty="0">
                <a:solidFill>
                  <a:schemeClr val="bg1"/>
                </a:solidFill>
              </a:rPr>
              <a:t>. जागरूकता अभियान के तहत उपभोक्ताओं, </a:t>
            </a:r>
            <a:r>
              <a:rPr lang="hi-IN" sz="2000" b="1" dirty="0" smtClean="0">
                <a:solidFill>
                  <a:schemeClr val="bg1"/>
                </a:solidFill>
              </a:rPr>
              <a:t>छोटे एवं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</a:rPr>
              <a:t>मंझोले </a:t>
            </a:r>
            <a:r>
              <a:rPr lang="hi-IN" sz="2000" b="1" dirty="0">
                <a:solidFill>
                  <a:schemeClr val="bg1"/>
                </a:solidFill>
              </a:rPr>
              <a:t>कारोबारियों के लिए विशेष ध्यान देने योग्य </a:t>
            </a:r>
            <a:r>
              <a:rPr lang="hi-IN" sz="2000" b="1" dirty="0" smtClean="0">
                <a:solidFill>
                  <a:schemeClr val="bg1"/>
                </a:solidFill>
              </a:rPr>
              <a:t>बातें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4495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आवश्यक </a:t>
            </a:r>
            <a:r>
              <a:rPr lang="hi-IN" sz="1100" dirty="0">
                <a:solidFill>
                  <a:schemeClr val="tx1"/>
                </a:solidFill>
              </a:rPr>
              <a:t>वस्तुओं जैसे फल एवं सब्ज़ियो को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से छूट प्राप्त है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उपभोक्ता सचेत रहे कि कोई इन वस्तुओं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न </a:t>
            </a:r>
            <a:r>
              <a:rPr lang="hi-IN" sz="1100" dirty="0">
                <a:solidFill>
                  <a:schemeClr val="tx1"/>
                </a:solidFill>
              </a:rPr>
              <a:t>लें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अधिकतम </a:t>
            </a:r>
            <a:r>
              <a:rPr lang="hi-IN" sz="1100" dirty="0">
                <a:solidFill>
                  <a:schemeClr val="tx1"/>
                </a:solidFill>
              </a:rPr>
              <a:t>विक्रय मूल्य पर या उससे अधिक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करारोपण किया जाना अवैधानिक है क्योंकि अधिकतम विक्रय मूल्य में सभी कर समाहित होते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ब्रांडेड </a:t>
            </a:r>
            <a:r>
              <a:rPr lang="hi-IN" sz="1100" dirty="0">
                <a:solidFill>
                  <a:schemeClr val="tx1"/>
                </a:solidFill>
              </a:rPr>
              <a:t>एवं पैक्ड खाद्य पदार्थो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सब्ज़ियों एवं फलों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निर्धारित दर </a:t>
            </a:r>
            <a:r>
              <a:rPr lang="hi-IN" sz="1100" dirty="0">
                <a:solidFill>
                  <a:schemeClr val="tx1"/>
                </a:solidFill>
              </a:rPr>
              <a:t>से देय होगा। बिना ब्रांड के एवं बिना पैक किये खाद्य पदार्थो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नहीं लगेगा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दुकानो </a:t>
            </a:r>
            <a:r>
              <a:rPr lang="hi-IN" sz="1100" dirty="0">
                <a:solidFill>
                  <a:schemeClr val="tx1"/>
                </a:solidFill>
              </a:rPr>
              <a:t>को विभिन्न वस्तुओं की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एवं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बाद की तुलनात्मक दरों को प्रदर्शित करना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अगर </a:t>
            </a:r>
            <a:r>
              <a:rPr lang="hi-IN" sz="1100" dirty="0">
                <a:solidFill>
                  <a:schemeClr val="tx1"/>
                </a:solidFill>
              </a:rPr>
              <a:t>कोई छूट दी जा रही है तब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 छूट के उपरांत मूल्य पर देय होगा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ऐसी </a:t>
            </a:r>
            <a:r>
              <a:rPr lang="hi-IN" sz="1100" dirty="0">
                <a:solidFill>
                  <a:schemeClr val="tx1"/>
                </a:solidFill>
              </a:rPr>
              <a:t>वस्तुएँ जो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उत्पादित</a:t>
            </a:r>
            <a:r>
              <a:rPr lang="en-US" sz="1100" dirty="0">
                <a:solidFill>
                  <a:schemeClr val="tx1"/>
                </a:solidFill>
              </a:rPr>
              <a:t>/</a:t>
            </a:r>
            <a:r>
              <a:rPr lang="hi-IN" sz="1100" dirty="0">
                <a:solidFill>
                  <a:schemeClr val="tx1"/>
                </a:solidFill>
              </a:rPr>
              <a:t> बेचीं गई है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r>
              <a:rPr lang="hi-IN" sz="1100" dirty="0">
                <a:solidFill>
                  <a:schemeClr val="tx1"/>
                </a:solidFill>
              </a:rPr>
              <a:t> करो में की गई कटौती उनके घटे मूल्य में प्रतिबिंबित होनी चाहिए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जहाँ लागू हो। वास्तव में नवीन मूल्य के स्टीकर को उत्पादों पर लगाना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कर </a:t>
            </a:r>
            <a:r>
              <a:rPr lang="hi-IN" sz="1100" dirty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(TAX INVOICE) </a:t>
            </a:r>
            <a:r>
              <a:rPr lang="hi-IN" sz="1100" dirty="0">
                <a:solidFill>
                  <a:schemeClr val="tx1"/>
                </a:solidFill>
              </a:rPr>
              <a:t>में </a:t>
            </a:r>
            <a:r>
              <a:rPr lang="hi-IN" sz="1100" b="1" i="1" u="sng" dirty="0">
                <a:solidFill>
                  <a:schemeClr val="tx1"/>
                </a:solidFill>
              </a:rPr>
              <a:t>सी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 </a:t>
            </a:r>
            <a:r>
              <a:rPr lang="hi-IN" sz="1100" b="1" i="1" u="sng" dirty="0">
                <a:solidFill>
                  <a:schemeClr val="tx1"/>
                </a:solidFill>
              </a:rPr>
              <a:t>एवं 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hi-IN" sz="1100" dirty="0">
                <a:solidFill>
                  <a:schemeClr val="tx1"/>
                </a:solidFill>
              </a:rPr>
              <a:t>को अलग</a:t>
            </a:r>
            <a:r>
              <a:rPr lang="en-US" sz="1100" dirty="0">
                <a:solidFill>
                  <a:schemeClr val="tx1"/>
                </a:solidFill>
              </a:rPr>
              <a:t>-</a:t>
            </a:r>
            <a:r>
              <a:rPr lang="hi-IN" sz="1100" dirty="0">
                <a:solidFill>
                  <a:schemeClr val="tx1"/>
                </a:solidFill>
              </a:rPr>
              <a:t>अलग 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कोम्पोजीशन </a:t>
            </a:r>
            <a:r>
              <a:rPr lang="hi-IN" sz="1100" dirty="0">
                <a:solidFill>
                  <a:schemeClr val="tx1"/>
                </a:solidFill>
              </a:rPr>
              <a:t>स्कीम के तहत आने वाले करदाता को अनिवार्य रूप से प्रत्येक बीजक </a:t>
            </a:r>
            <a:r>
              <a:rPr lang="en-US" sz="1100" dirty="0">
                <a:solidFill>
                  <a:schemeClr val="tx1"/>
                </a:solidFill>
              </a:rPr>
              <a:t>(INVOICE)</a:t>
            </a:r>
            <a:r>
              <a:rPr lang="hi-IN" sz="1100" dirty="0">
                <a:solidFill>
                  <a:schemeClr val="tx1"/>
                </a:solidFill>
              </a:rPr>
              <a:t> पर </a:t>
            </a:r>
            <a:r>
              <a:rPr lang="hi-IN" sz="1100" b="1" i="1" u="sng" dirty="0">
                <a:solidFill>
                  <a:schemeClr val="tx1"/>
                </a:solidFill>
              </a:rPr>
              <a:t>“कोम्पोजीशन करदाता</a:t>
            </a:r>
            <a:r>
              <a:rPr lang="en-US" sz="1100" b="1" i="1" u="sng" dirty="0">
                <a:solidFill>
                  <a:schemeClr val="tx1"/>
                </a:solidFill>
              </a:rPr>
              <a:t>,</a:t>
            </a:r>
            <a:r>
              <a:rPr lang="hi-IN" sz="1100" b="1" i="1" u="sng" dirty="0">
                <a:solidFill>
                  <a:schemeClr val="tx1"/>
                </a:solidFill>
              </a:rPr>
              <a:t> वस्तु और सेवा की आपूर्ति पर कर संकलन के योग्य नहीं है”</a:t>
            </a:r>
            <a:r>
              <a:rPr lang="hi-IN" sz="1100" dirty="0">
                <a:solidFill>
                  <a:schemeClr val="tx1"/>
                </a:solidFill>
              </a:rPr>
              <a:t>  लिखना</a:t>
            </a:r>
            <a:r>
              <a:rPr lang="ar-SA" sz="1100" dirty="0">
                <a:solidFill>
                  <a:schemeClr val="tx1"/>
                </a:solidFill>
              </a:rPr>
              <a:t>/ </a:t>
            </a:r>
            <a:r>
              <a:rPr lang="hi-IN" sz="1100" dirty="0">
                <a:solidFill>
                  <a:schemeClr val="tx1"/>
                </a:solidFill>
              </a:rPr>
              <a:t>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(INVOICE) </a:t>
            </a:r>
            <a:r>
              <a:rPr lang="hi-IN" sz="1100" dirty="0">
                <a:solidFill>
                  <a:schemeClr val="tx1"/>
                </a:solidFill>
              </a:rPr>
              <a:t>पर </a:t>
            </a:r>
            <a:r>
              <a:rPr lang="hi-IN" sz="1100" b="1" i="1" dirty="0">
                <a:solidFill>
                  <a:schemeClr val="tx1"/>
                </a:solidFill>
              </a:rPr>
              <a:t>पंजीकरण नंबर (जी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एस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टी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आई.एन.)</a:t>
            </a:r>
            <a:r>
              <a:rPr lang="hi-IN" sz="1100" dirty="0">
                <a:solidFill>
                  <a:schemeClr val="tx1"/>
                </a:solidFill>
              </a:rPr>
              <a:t> को दर्शाना आवश्यक </a:t>
            </a:r>
            <a:r>
              <a:rPr lang="hi-IN" sz="1100" dirty="0" smtClean="0">
                <a:solidFill>
                  <a:schemeClr val="tx1"/>
                </a:solidFill>
              </a:rPr>
              <a:t>है, तथा पंजीकरण नंबर की वैधानिकता/ जानकारी,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की अधिकृत वेब साइट- </a:t>
            </a:r>
            <a:r>
              <a:rPr lang="en-US" sz="1100" dirty="0" smtClean="0">
                <a:solidFill>
                  <a:schemeClr val="tx1"/>
                </a:solidFill>
                <a:hlinkClick r:id="rId2"/>
              </a:rPr>
              <a:t>https://www.gst.gov.in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पर जाकर प्राप्त की जा सकती है। </a:t>
            </a: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hi-IN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संबंधी किसी भी प्रकार की समस्या / शिकायत यदि हो तो विभाग द्वारा गठित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सेवा केंद्र या नीचे दरसाये पते</a:t>
            </a:r>
            <a:r>
              <a:rPr lang="en-US" sz="1100" dirty="0" smtClean="0">
                <a:solidFill>
                  <a:schemeClr val="tx1"/>
                </a:solidFill>
              </a:rPr>
              <a:t>/</a:t>
            </a:r>
            <a:r>
              <a:rPr lang="hi-IN" sz="1100" dirty="0" smtClean="0">
                <a:solidFill>
                  <a:schemeClr val="tx1"/>
                </a:solidFill>
              </a:rPr>
              <a:t>नंबर/ई-मेल पर जाकर, समस्या का निराकरण् किया जा सकता है। 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4" name="Picture 3" descr="http://gstkarnataka.gov.in/gst/gst-images/gs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0"/>
            <a:ext cx="129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5715000"/>
            <a:ext cx="88392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eq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[;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vk;qDr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]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lh-th-,l-Vh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-]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dsUnzh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;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mRikn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,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oa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lhek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DevLys 010" pitchFamily="2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	48]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iz’kklfud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{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ks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=]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vjsjk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fgYl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]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gks’kaxkckn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jksM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] </a:t>
            </a:r>
            <a:r>
              <a:rPr lang="en-US" sz="2000" b="1" dirty="0" err="1">
                <a:solidFill>
                  <a:schemeClr val="bg1"/>
                </a:solidFill>
                <a:latin typeface="DevLys 010" pitchFamily="2" charset="0"/>
              </a:rPr>
              <a:t>Hkksiky</a:t>
            </a:r>
            <a:r>
              <a:rPr lang="en-US" sz="2000" b="1" dirty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– </a:t>
            </a:r>
            <a:r>
              <a:rPr lang="en-US" sz="2000" b="1" dirty="0" smtClean="0">
                <a:solidFill>
                  <a:schemeClr val="bg1"/>
                </a:solidFill>
              </a:rPr>
              <a:t>462011</a:t>
            </a:r>
            <a:endParaRPr lang="hi-IN" sz="2000" b="1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दूरभाष नं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0755-2765903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</a:t>
            </a:r>
            <a:r>
              <a:rPr lang="hi-IN" sz="13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ई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-मेल-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ccu-cexbpl@gov.in</a:t>
            </a:r>
            <a:r>
              <a:rPr kumimoji="0" lang="en-US" sz="17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ccobhopal@gmail.com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791200"/>
            <a:ext cx="1143001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839200" cy="1143000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hi-IN" sz="2000" b="1" dirty="0" smtClean="0">
                <a:solidFill>
                  <a:schemeClr val="bg1"/>
                </a:solidFill>
              </a:rPr>
              <a:t>जी.एस.टी</a:t>
            </a:r>
            <a:r>
              <a:rPr lang="hi-IN" sz="2000" b="1" dirty="0">
                <a:solidFill>
                  <a:schemeClr val="bg1"/>
                </a:solidFill>
              </a:rPr>
              <a:t>. जागरूकता अभियान के तहत उपभोक्ताओं, </a:t>
            </a:r>
            <a:r>
              <a:rPr lang="hi-IN" sz="2000" b="1" dirty="0" smtClean="0">
                <a:solidFill>
                  <a:schemeClr val="bg1"/>
                </a:solidFill>
              </a:rPr>
              <a:t>छोटे एवं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</a:rPr>
              <a:t>मंझोले </a:t>
            </a:r>
            <a:r>
              <a:rPr lang="hi-IN" sz="2000" b="1" dirty="0">
                <a:solidFill>
                  <a:schemeClr val="bg1"/>
                </a:solidFill>
              </a:rPr>
              <a:t>कारोबारियों के लिए विशेष ध्यान देने योग्य </a:t>
            </a:r>
            <a:r>
              <a:rPr lang="hi-IN" sz="2000" b="1" dirty="0" smtClean="0">
                <a:solidFill>
                  <a:schemeClr val="bg1"/>
                </a:solidFill>
              </a:rPr>
              <a:t>बातें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4495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आवश्यक </a:t>
            </a:r>
            <a:r>
              <a:rPr lang="hi-IN" sz="1100" dirty="0">
                <a:solidFill>
                  <a:schemeClr val="tx1"/>
                </a:solidFill>
              </a:rPr>
              <a:t>वस्तुओं जैसे फल एवं सब्ज़ियो को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से छूट प्राप्त है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उपभोक्ता सचेत रहे कि कोई इन वस्तुओं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न </a:t>
            </a:r>
            <a:r>
              <a:rPr lang="hi-IN" sz="1100" dirty="0">
                <a:solidFill>
                  <a:schemeClr val="tx1"/>
                </a:solidFill>
              </a:rPr>
              <a:t>लें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अधिकतम </a:t>
            </a:r>
            <a:r>
              <a:rPr lang="hi-IN" sz="1100" dirty="0">
                <a:solidFill>
                  <a:schemeClr val="tx1"/>
                </a:solidFill>
              </a:rPr>
              <a:t>विक्रय मूल्य पर या उससे अधिक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करारोपण किया जाना अवैधानिक है क्योंकि अधिकतम विक्रय मूल्य में सभी कर समाहित होते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ब्रांडेड </a:t>
            </a:r>
            <a:r>
              <a:rPr lang="hi-IN" sz="1100" dirty="0">
                <a:solidFill>
                  <a:schemeClr val="tx1"/>
                </a:solidFill>
              </a:rPr>
              <a:t>एवं पैक्ड खाद्य पदार्थो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सब्ज़ियों एवं फलों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निर्धारित दर </a:t>
            </a:r>
            <a:r>
              <a:rPr lang="hi-IN" sz="1100" dirty="0">
                <a:solidFill>
                  <a:schemeClr val="tx1"/>
                </a:solidFill>
              </a:rPr>
              <a:t>से देय होगा। बिना ब्रांड के एवं बिना पैक किये खाद्य पदार्थो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नहीं लगेगा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दुकानो </a:t>
            </a:r>
            <a:r>
              <a:rPr lang="hi-IN" sz="1100" dirty="0">
                <a:solidFill>
                  <a:schemeClr val="tx1"/>
                </a:solidFill>
              </a:rPr>
              <a:t>को विभिन्न वस्तुओं की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एवं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बाद की तुलनात्मक दरों को प्रदर्शित करना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अगर </a:t>
            </a:r>
            <a:r>
              <a:rPr lang="hi-IN" sz="1100" dirty="0">
                <a:solidFill>
                  <a:schemeClr val="tx1"/>
                </a:solidFill>
              </a:rPr>
              <a:t>कोई छूट दी जा रही है तब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 छूट के उपरांत मूल्य पर देय होगा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ऐसी </a:t>
            </a:r>
            <a:r>
              <a:rPr lang="hi-IN" sz="1100" dirty="0">
                <a:solidFill>
                  <a:schemeClr val="tx1"/>
                </a:solidFill>
              </a:rPr>
              <a:t>वस्तुएँ जो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उत्पादित</a:t>
            </a:r>
            <a:r>
              <a:rPr lang="en-US" sz="1100" dirty="0">
                <a:solidFill>
                  <a:schemeClr val="tx1"/>
                </a:solidFill>
              </a:rPr>
              <a:t>/</a:t>
            </a:r>
            <a:r>
              <a:rPr lang="hi-IN" sz="1100" dirty="0">
                <a:solidFill>
                  <a:schemeClr val="tx1"/>
                </a:solidFill>
              </a:rPr>
              <a:t> बेचीं गई है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r>
              <a:rPr lang="hi-IN" sz="1100" dirty="0">
                <a:solidFill>
                  <a:schemeClr val="tx1"/>
                </a:solidFill>
              </a:rPr>
              <a:t> करो में की गई कटौती उनके घटे मूल्य में प्रतिबिंबित होनी चाहिए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जहाँ लागू हो। वास्तव में नवीन मूल्य के स्टीकर को उत्पादों पर लगाना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कर </a:t>
            </a:r>
            <a:r>
              <a:rPr lang="hi-IN" sz="1100" dirty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(TAX INVOICE) </a:t>
            </a:r>
            <a:r>
              <a:rPr lang="hi-IN" sz="1100" dirty="0">
                <a:solidFill>
                  <a:schemeClr val="tx1"/>
                </a:solidFill>
              </a:rPr>
              <a:t>में </a:t>
            </a:r>
            <a:r>
              <a:rPr lang="hi-IN" sz="1100" b="1" i="1" u="sng" dirty="0">
                <a:solidFill>
                  <a:schemeClr val="tx1"/>
                </a:solidFill>
              </a:rPr>
              <a:t>सी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 </a:t>
            </a:r>
            <a:r>
              <a:rPr lang="hi-IN" sz="1100" b="1" i="1" u="sng" dirty="0">
                <a:solidFill>
                  <a:schemeClr val="tx1"/>
                </a:solidFill>
              </a:rPr>
              <a:t>एवं 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hi-IN" sz="1100" dirty="0">
                <a:solidFill>
                  <a:schemeClr val="tx1"/>
                </a:solidFill>
              </a:rPr>
              <a:t>को अलग</a:t>
            </a:r>
            <a:r>
              <a:rPr lang="en-US" sz="1100" dirty="0">
                <a:solidFill>
                  <a:schemeClr val="tx1"/>
                </a:solidFill>
              </a:rPr>
              <a:t>-</a:t>
            </a:r>
            <a:r>
              <a:rPr lang="hi-IN" sz="1100" dirty="0">
                <a:solidFill>
                  <a:schemeClr val="tx1"/>
                </a:solidFill>
              </a:rPr>
              <a:t>अलग 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कोम्पोजीशन </a:t>
            </a:r>
            <a:r>
              <a:rPr lang="hi-IN" sz="1100" dirty="0">
                <a:solidFill>
                  <a:schemeClr val="tx1"/>
                </a:solidFill>
              </a:rPr>
              <a:t>स्कीम के तहत आने वाले करदाता को अनिवार्य रूप से प्रत्येक बीजक </a:t>
            </a:r>
            <a:r>
              <a:rPr lang="en-US" sz="1100" dirty="0">
                <a:solidFill>
                  <a:schemeClr val="tx1"/>
                </a:solidFill>
              </a:rPr>
              <a:t>(INVOICE)</a:t>
            </a:r>
            <a:r>
              <a:rPr lang="hi-IN" sz="1100" dirty="0">
                <a:solidFill>
                  <a:schemeClr val="tx1"/>
                </a:solidFill>
              </a:rPr>
              <a:t> पर </a:t>
            </a:r>
            <a:r>
              <a:rPr lang="hi-IN" sz="1100" b="1" i="1" u="sng" dirty="0">
                <a:solidFill>
                  <a:schemeClr val="tx1"/>
                </a:solidFill>
              </a:rPr>
              <a:t>“कोम्पोजीशन करदाता</a:t>
            </a:r>
            <a:r>
              <a:rPr lang="en-US" sz="1100" b="1" i="1" u="sng" dirty="0">
                <a:solidFill>
                  <a:schemeClr val="tx1"/>
                </a:solidFill>
              </a:rPr>
              <a:t>,</a:t>
            </a:r>
            <a:r>
              <a:rPr lang="hi-IN" sz="1100" b="1" i="1" u="sng" dirty="0">
                <a:solidFill>
                  <a:schemeClr val="tx1"/>
                </a:solidFill>
              </a:rPr>
              <a:t> वस्तु और सेवा की आपूर्ति पर कर संकलन के योग्य नहीं है”</a:t>
            </a:r>
            <a:r>
              <a:rPr lang="hi-IN" sz="1100" dirty="0">
                <a:solidFill>
                  <a:schemeClr val="tx1"/>
                </a:solidFill>
              </a:rPr>
              <a:t>  लिखना</a:t>
            </a:r>
            <a:r>
              <a:rPr lang="ar-SA" sz="1100" dirty="0">
                <a:solidFill>
                  <a:schemeClr val="tx1"/>
                </a:solidFill>
              </a:rPr>
              <a:t>/ </a:t>
            </a:r>
            <a:r>
              <a:rPr lang="hi-IN" sz="1100" dirty="0">
                <a:solidFill>
                  <a:schemeClr val="tx1"/>
                </a:solidFill>
              </a:rPr>
              <a:t>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(INVOICE) </a:t>
            </a:r>
            <a:r>
              <a:rPr lang="hi-IN" sz="1100" dirty="0">
                <a:solidFill>
                  <a:schemeClr val="tx1"/>
                </a:solidFill>
              </a:rPr>
              <a:t>पर </a:t>
            </a:r>
            <a:r>
              <a:rPr lang="hi-IN" sz="1100" b="1" i="1" dirty="0">
                <a:solidFill>
                  <a:schemeClr val="tx1"/>
                </a:solidFill>
              </a:rPr>
              <a:t>पंजीकरण नंबर (जी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एस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टी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आई.एन.)</a:t>
            </a:r>
            <a:r>
              <a:rPr lang="hi-IN" sz="1100" dirty="0">
                <a:solidFill>
                  <a:schemeClr val="tx1"/>
                </a:solidFill>
              </a:rPr>
              <a:t> को दर्शाना आवश्यक </a:t>
            </a:r>
            <a:r>
              <a:rPr lang="hi-IN" sz="1100" dirty="0" smtClean="0">
                <a:solidFill>
                  <a:schemeClr val="tx1"/>
                </a:solidFill>
              </a:rPr>
              <a:t>है, तथा पंजीकरण नंबर की वैधानिकता/ जानकारी,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की अधिकृत वेब साइट- </a:t>
            </a:r>
            <a:r>
              <a:rPr lang="en-US" sz="1100" dirty="0" smtClean="0">
                <a:solidFill>
                  <a:schemeClr val="tx1"/>
                </a:solidFill>
                <a:hlinkClick r:id="rId2"/>
              </a:rPr>
              <a:t>https://www.gst.gov.in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पर जाकर प्राप्त की जा सकती है। </a:t>
            </a: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hi-IN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संबंधी किसी भी प्रकार की समस्या / शिकायत यदि हो तो विभाग द्वारा गठित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सेवा केंद्र या नीचे दरसाये पते</a:t>
            </a:r>
            <a:r>
              <a:rPr lang="en-US" sz="1100" dirty="0" smtClean="0">
                <a:solidFill>
                  <a:schemeClr val="tx1"/>
                </a:solidFill>
              </a:rPr>
              <a:t>/</a:t>
            </a:r>
            <a:r>
              <a:rPr lang="hi-IN" sz="1100" dirty="0" smtClean="0">
                <a:solidFill>
                  <a:schemeClr val="tx1"/>
                </a:solidFill>
              </a:rPr>
              <a:t>नंबर/ई-मेल पर जाकर, समस्या का निराकरण् किया जा सकता है। 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4" name="Picture 3" descr="http://gstkarnataka.gov.in/gst/gst-images/gs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0"/>
            <a:ext cx="129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5715000"/>
            <a:ext cx="88392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vk;qDr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lh-th-,l-Vh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-]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dsUnzh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;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mRikn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oa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lhek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	48]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iz’kklfud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{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ks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=]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vjsjk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fgYl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gks’kaxkckn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jksM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Hkksiky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– 462011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दूरभाष नं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0755-2765</a:t>
            </a: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904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</a:t>
            </a:r>
            <a:r>
              <a:rPr lang="hi-IN" sz="13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ई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-मेल-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commissionercexbpl@gmail.com</a:t>
            </a:r>
            <a:r>
              <a:rPr kumimoji="0" lang="en-US" sz="17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tech.hqrs.bpl@gmail.com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791200"/>
            <a:ext cx="1143001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839200" cy="1143000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hi-IN" sz="2000" b="1" dirty="0" smtClean="0">
                <a:solidFill>
                  <a:schemeClr val="bg1"/>
                </a:solidFill>
              </a:rPr>
              <a:t>जी.एस.टी</a:t>
            </a:r>
            <a:r>
              <a:rPr lang="hi-IN" sz="2000" b="1" dirty="0">
                <a:solidFill>
                  <a:schemeClr val="bg1"/>
                </a:solidFill>
              </a:rPr>
              <a:t>. जागरूकता अभियान के तहत उपभोक्ताओं, </a:t>
            </a:r>
            <a:r>
              <a:rPr lang="hi-IN" sz="2000" b="1" dirty="0" smtClean="0">
                <a:solidFill>
                  <a:schemeClr val="bg1"/>
                </a:solidFill>
              </a:rPr>
              <a:t>छोटे एवं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</a:rPr>
              <a:t>मंझोले </a:t>
            </a:r>
            <a:r>
              <a:rPr lang="hi-IN" sz="2000" b="1" dirty="0">
                <a:solidFill>
                  <a:schemeClr val="bg1"/>
                </a:solidFill>
              </a:rPr>
              <a:t>कारोबारियों के लिए विशेष ध्यान देने योग्य </a:t>
            </a:r>
            <a:r>
              <a:rPr lang="hi-IN" sz="2000" b="1" dirty="0" smtClean="0">
                <a:solidFill>
                  <a:schemeClr val="bg1"/>
                </a:solidFill>
              </a:rPr>
              <a:t>बातें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4495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आवश्यक </a:t>
            </a:r>
            <a:r>
              <a:rPr lang="hi-IN" sz="1100" dirty="0">
                <a:solidFill>
                  <a:schemeClr val="tx1"/>
                </a:solidFill>
              </a:rPr>
              <a:t>वस्तुओं जैसे फल एवं सब्ज़ियो को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से छूट प्राप्त है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उपभोक्ता सचेत रहे कि कोई इन वस्तुओं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न </a:t>
            </a:r>
            <a:r>
              <a:rPr lang="hi-IN" sz="1100" dirty="0">
                <a:solidFill>
                  <a:schemeClr val="tx1"/>
                </a:solidFill>
              </a:rPr>
              <a:t>लें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अधिकतम </a:t>
            </a:r>
            <a:r>
              <a:rPr lang="hi-IN" sz="1100" dirty="0">
                <a:solidFill>
                  <a:schemeClr val="tx1"/>
                </a:solidFill>
              </a:rPr>
              <a:t>विक्रय मूल्य पर या उससे अधिक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करारोपण किया जाना अवैधानिक है क्योंकि अधिकतम विक्रय मूल्य में सभी कर समाहित होते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ब्रांडेड </a:t>
            </a:r>
            <a:r>
              <a:rPr lang="hi-IN" sz="1100" dirty="0">
                <a:solidFill>
                  <a:schemeClr val="tx1"/>
                </a:solidFill>
              </a:rPr>
              <a:t>एवं पैक्ड खाद्य पदार्थो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सब्ज़ियों एवं फलों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निर्धारित दर </a:t>
            </a:r>
            <a:r>
              <a:rPr lang="hi-IN" sz="1100" dirty="0">
                <a:solidFill>
                  <a:schemeClr val="tx1"/>
                </a:solidFill>
              </a:rPr>
              <a:t>से देय होगा। बिना ब्रांड के एवं बिना पैक किये खाद्य पदार्थो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नहीं लगेगा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दुकानो </a:t>
            </a:r>
            <a:r>
              <a:rPr lang="hi-IN" sz="1100" dirty="0">
                <a:solidFill>
                  <a:schemeClr val="tx1"/>
                </a:solidFill>
              </a:rPr>
              <a:t>को विभिन्न वस्तुओं की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एवं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बाद की तुलनात्मक दरों को प्रदर्शित करना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अगर </a:t>
            </a:r>
            <a:r>
              <a:rPr lang="hi-IN" sz="1100" dirty="0">
                <a:solidFill>
                  <a:schemeClr val="tx1"/>
                </a:solidFill>
              </a:rPr>
              <a:t>कोई छूट दी जा रही है तब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 छूट के उपरांत मूल्य पर देय होगा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ऐसी </a:t>
            </a:r>
            <a:r>
              <a:rPr lang="hi-IN" sz="1100" dirty="0">
                <a:solidFill>
                  <a:schemeClr val="tx1"/>
                </a:solidFill>
              </a:rPr>
              <a:t>वस्तुएँ जो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उत्पादित</a:t>
            </a:r>
            <a:r>
              <a:rPr lang="en-US" sz="1100" dirty="0">
                <a:solidFill>
                  <a:schemeClr val="tx1"/>
                </a:solidFill>
              </a:rPr>
              <a:t>/</a:t>
            </a:r>
            <a:r>
              <a:rPr lang="hi-IN" sz="1100" dirty="0">
                <a:solidFill>
                  <a:schemeClr val="tx1"/>
                </a:solidFill>
              </a:rPr>
              <a:t> बेचीं गई है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r>
              <a:rPr lang="hi-IN" sz="1100" dirty="0">
                <a:solidFill>
                  <a:schemeClr val="tx1"/>
                </a:solidFill>
              </a:rPr>
              <a:t> करो में की गई कटौती उनके घटे मूल्य में प्रतिबिंबित होनी चाहिए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जहाँ लागू हो। वास्तव में नवीन मूल्य के स्टीकर को उत्पादों पर लगाना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कर </a:t>
            </a:r>
            <a:r>
              <a:rPr lang="hi-IN" sz="1100" dirty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(TAX INVOICE) </a:t>
            </a:r>
            <a:r>
              <a:rPr lang="hi-IN" sz="1100" dirty="0">
                <a:solidFill>
                  <a:schemeClr val="tx1"/>
                </a:solidFill>
              </a:rPr>
              <a:t>में </a:t>
            </a:r>
            <a:r>
              <a:rPr lang="hi-IN" sz="1100" b="1" i="1" u="sng" dirty="0">
                <a:solidFill>
                  <a:schemeClr val="tx1"/>
                </a:solidFill>
              </a:rPr>
              <a:t>सी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 </a:t>
            </a:r>
            <a:r>
              <a:rPr lang="hi-IN" sz="1100" b="1" i="1" u="sng" dirty="0">
                <a:solidFill>
                  <a:schemeClr val="tx1"/>
                </a:solidFill>
              </a:rPr>
              <a:t>एवं 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hi-IN" sz="1100" dirty="0">
                <a:solidFill>
                  <a:schemeClr val="tx1"/>
                </a:solidFill>
              </a:rPr>
              <a:t>को अलग</a:t>
            </a:r>
            <a:r>
              <a:rPr lang="en-US" sz="1100" dirty="0">
                <a:solidFill>
                  <a:schemeClr val="tx1"/>
                </a:solidFill>
              </a:rPr>
              <a:t>-</a:t>
            </a:r>
            <a:r>
              <a:rPr lang="hi-IN" sz="1100" dirty="0">
                <a:solidFill>
                  <a:schemeClr val="tx1"/>
                </a:solidFill>
              </a:rPr>
              <a:t>अलग 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कोम्पोजीशन </a:t>
            </a:r>
            <a:r>
              <a:rPr lang="hi-IN" sz="1100" dirty="0">
                <a:solidFill>
                  <a:schemeClr val="tx1"/>
                </a:solidFill>
              </a:rPr>
              <a:t>स्कीम के तहत आने वाले करदाता को अनिवार्य रूप से प्रत्येक बीजक </a:t>
            </a:r>
            <a:r>
              <a:rPr lang="en-US" sz="1100" dirty="0">
                <a:solidFill>
                  <a:schemeClr val="tx1"/>
                </a:solidFill>
              </a:rPr>
              <a:t>(INVOICE)</a:t>
            </a:r>
            <a:r>
              <a:rPr lang="hi-IN" sz="1100" dirty="0">
                <a:solidFill>
                  <a:schemeClr val="tx1"/>
                </a:solidFill>
              </a:rPr>
              <a:t> पर </a:t>
            </a:r>
            <a:r>
              <a:rPr lang="hi-IN" sz="1100" b="1" i="1" u="sng" dirty="0">
                <a:solidFill>
                  <a:schemeClr val="tx1"/>
                </a:solidFill>
              </a:rPr>
              <a:t>“कोम्पोजीशन करदाता</a:t>
            </a:r>
            <a:r>
              <a:rPr lang="en-US" sz="1100" b="1" i="1" u="sng" dirty="0">
                <a:solidFill>
                  <a:schemeClr val="tx1"/>
                </a:solidFill>
              </a:rPr>
              <a:t>,</a:t>
            </a:r>
            <a:r>
              <a:rPr lang="hi-IN" sz="1100" b="1" i="1" u="sng" dirty="0">
                <a:solidFill>
                  <a:schemeClr val="tx1"/>
                </a:solidFill>
              </a:rPr>
              <a:t> वस्तु और सेवा की आपूर्ति पर कर संकलन के योग्य नहीं है”</a:t>
            </a:r>
            <a:r>
              <a:rPr lang="hi-IN" sz="1100" dirty="0">
                <a:solidFill>
                  <a:schemeClr val="tx1"/>
                </a:solidFill>
              </a:rPr>
              <a:t>  लिखना</a:t>
            </a:r>
            <a:r>
              <a:rPr lang="ar-SA" sz="1100" dirty="0">
                <a:solidFill>
                  <a:schemeClr val="tx1"/>
                </a:solidFill>
              </a:rPr>
              <a:t>/ </a:t>
            </a:r>
            <a:r>
              <a:rPr lang="hi-IN" sz="1100" dirty="0">
                <a:solidFill>
                  <a:schemeClr val="tx1"/>
                </a:solidFill>
              </a:rPr>
              <a:t>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(INVOICE) </a:t>
            </a:r>
            <a:r>
              <a:rPr lang="hi-IN" sz="1100" dirty="0">
                <a:solidFill>
                  <a:schemeClr val="tx1"/>
                </a:solidFill>
              </a:rPr>
              <a:t>पर </a:t>
            </a:r>
            <a:r>
              <a:rPr lang="hi-IN" sz="1100" b="1" i="1" dirty="0">
                <a:solidFill>
                  <a:schemeClr val="tx1"/>
                </a:solidFill>
              </a:rPr>
              <a:t>पंजीकरण नंबर (जी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एस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टी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आई.एन.)</a:t>
            </a:r>
            <a:r>
              <a:rPr lang="hi-IN" sz="1100" dirty="0">
                <a:solidFill>
                  <a:schemeClr val="tx1"/>
                </a:solidFill>
              </a:rPr>
              <a:t> को दर्शाना आवश्यक </a:t>
            </a:r>
            <a:r>
              <a:rPr lang="hi-IN" sz="1100" dirty="0" smtClean="0">
                <a:solidFill>
                  <a:schemeClr val="tx1"/>
                </a:solidFill>
              </a:rPr>
              <a:t>है, तथा पंजीकरण नंबर की वैधानिकता/ जानकारी,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की अधिकृत वेब साइट- </a:t>
            </a:r>
            <a:r>
              <a:rPr lang="en-US" sz="1100" dirty="0" smtClean="0">
                <a:solidFill>
                  <a:schemeClr val="tx1"/>
                </a:solidFill>
                <a:hlinkClick r:id="rId2"/>
              </a:rPr>
              <a:t>https://www.gst.gov.in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पर जाकर प्राप्त की जा सकती है। </a:t>
            </a: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hi-IN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संबंधी किसी भी प्रकार की समस्या / शिकायत यदि हो तो विभाग द्वारा गठित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सेवा केंद्र या नीचे दरसाये पते</a:t>
            </a:r>
            <a:r>
              <a:rPr lang="en-US" sz="1100" dirty="0" smtClean="0">
                <a:solidFill>
                  <a:schemeClr val="tx1"/>
                </a:solidFill>
              </a:rPr>
              <a:t>/</a:t>
            </a:r>
            <a:r>
              <a:rPr lang="hi-IN" sz="1100" dirty="0" smtClean="0">
                <a:solidFill>
                  <a:schemeClr val="tx1"/>
                </a:solidFill>
              </a:rPr>
              <a:t>नंबर/ई-मेल पर जाकर, समस्या का निराकरण् किया जा सकता है। 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4" name="Picture 3" descr="http://gstkarnataka.gov.in/gst/gst-images/gs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0"/>
            <a:ext cx="129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5715000"/>
            <a:ext cx="88392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vk;qDr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lh-th-,l-Vh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-]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dsUnzh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;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mRikn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oa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lhek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hi-IN" sz="1900" b="1" dirty="0" smtClean="0">
                <a:solidFill>
                  <a:schemeClr val="bg1"/>
                </a:solidFill>
                <a:latin typeface="DevLys 010" pitchFamily="2" charset="0"/>
              </a:rPr>
              <a:t>माणिक बाग पैलेस इंदौर (म.प्र.)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दूरभाष नं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0731-2470677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</a:t>
            </a:r>
            <a:r>
              <a:rPr lang="hi-IN" sz="13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ई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-मेल-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pccexindore@gmail.com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791200"/>
            <a:ext cx="1143001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839200" cy="1143000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hi-IN" sz="2000" b="1" dirty="0" smtClean="0">
                <a:solidFill>
                  <a:schemeClr val="bg1"/>
                </a:solidFill>
              </a:rPr>
              <a:t>जी.एस.टी</a:t>
            </a:r>
            <a:r>
              <a:rPr lang="hi-IN" sz="2000" b="1" dirty="0">
                <a:solidFill>
                  <a:schemeClr val="bg1"/>
                </a:solidFill>
              </a:rPr>
              <a:t>. जागरूकता अभियान के तहत उपभोक्ताओं, </a:t>
            </a:r>
            <a:r>
              <a:rPr lang="hi-IN" sz="2000" b="1" dirty="0" smtClean="0">
                <a:solidFill>
                  <a:schemeClr val="bg1"/>
                </a:solidFill>
              </a:rPr>
              <a:t>छोटे एवं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</a:rPr>
              <a:t>मंझोले </a:t>
            </a:r>
            <a:r>
              <a:rPr lang="hi-IN" sz="2000" b="1" dirty="0">
                <a:solidFill>
                  <a:schemeClr val="bg1"/>
                </a:solidFill>
              </a:rPr>
              <a:t>कारोबारियों के लिए विशेष ध्यान देने योग्य </a:t>
            </a:r>
            <a:r>
              <a:rPr lang="hi-IN" sz="2000" b="1" dirty="0" smtClean="0">
                <a:solidFill>
                  <a:schemeClr val="bg1"/>
                </a:solidFill>
              </a:rPr>
              <a:t>बातें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4495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आवश्यक </a:t>
            </a:r>
            <a:r>
              <a:rPr lang="hi-IN" sz="1100" dirty="0">
                <a:solidFill>
                  <a:schemeClr val="tx1"/>
                </a:solidFill>
              </a:rPr>
              <a:t>वस्तुओं जैसे फल एवं सब्ज़ियो को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से छूट प्राप्त है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उपभोक्ता सचेत रहे कि कोई इन वस्तुओं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न </a:t>
            </a:r>
            <a:r>
              <a:rPr lang="hi-IN" sz="1100" dirty="0">
                <a:solidFill>
                  <a:schemeClr val="tx1"/>
                </a:solidFill>
              </a:rPr>
              <a:t>लें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अधिकतम </a:t>
            </a:r>
            <a:r>
              <a:rPr lang="hi-IN" sz="1100" dirty="0">
                <a:solidFill>
                  <a:schemeClr val="tx1"/>
                </a:solidFill>
              </a:rPr>
              <a:t>विक्रय मूल्य पर या उससे अधिक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करारोपण किया जाना अवैधानिक है क्योंकि अधिकतम विक्रय मूल्य में सभी कर समाहित होते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ब्रांडेड </a:t>
            </a:r>
            <a:r>
              <a:rPr lang="hi-IN" sz="1100" dirty="0">
                <a:solidFill>
                  <a:schemeClr val="tx1"/>
                </a:solidFill>
              </a:rPr>
              <a:t>एवं पैक्ड खाद्य पदार्थो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सब्ज़ियों एवं फलों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निर्धारित दर </a:t>
            </a:r>
            <a:r>
              <a:rPr lang="hi-IN" sz="1100" dirty="0">
                <a:solidFill>
                  <a:schemeClr val="tx1"/>
                </a:solidFill>
              </a:rPr>
              <a:t>से देय होगा। बिना ब्रांड के एवं बिना पैक किये खाद्य पदार्थो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नहीं लगेगा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दुकानो </a:t>
            </a:r>
            <a:r>
              <a:rPr lang="hi-IN" sz="1100" dirty="0">
                <a:solidFill>
                  <a:schemeClr val="tx1"/>
                </a:solidFill>
              </a:rPr>
              <a:t>को विभिन्न वस्तुओं की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एवं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बाद की तुलनात्मक दरों को प्रदर्शित करना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अगर </a:t>
            </a:r>
            <a:r>
              <a:rPr lang="hi-IN" sz="1100" dirty="0">
                <a:solidFill>
                  <a:schemeClr val="tx1"/>
                </a:solidFill>
              </a:rPr>
              <a:t>कोई छूट दी जा रही है तब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 छूट के उपरांत मूल्य पर देय होगा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ऐसी </a:t>
            </a:r>
            <a:r>
              <a:rPr lang="hi-IN" sz="1100" dirty="0">
                <a:solidFill>
                  <a:schemeClr val="tx1"/>
                </a:solidFill>
              </a:rPr>
              <a:t>वस्तुएँ जो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उत्पादित</a:t>
            </a:r>
            <a:r>
              <a:rPr lang="en-US" sz="1100" dirty="0">
                <a:solidFill>
                  <a:schemeClr val="tx1"/>
                </a:solidFill>
              </a:rPr>
              <a:t>/</a:t>
            </a:r>
            <a:r>
              <a:rPr lang="hi-IN" sz="1100" dirty="0">
                <a:solidFill>
                  <a:schemeClr val="tx1"/>
                </a:solidFill>
              </a:rPr>
              <a:t> बेचीं गई है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r>
              <a:rPr lang="hi-IN" sz="1100" dirty="0">
                <a:solidFill>
                  <a:schemeClr val="tx1"/>
                </a:solidFill>
              </a:rPr>
              <a:t> करो में की गई कटौती उनके घटे मूल्य में प्रतिबिंबित होनी चाहिए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जहाँ लागू हो। वास्तव में नवीन मूल्य के स्टीकर को उत्पादों पर लगाना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कर </a:t>
            </a:r>
            <a:r>
              <a:rPr lang="hi-IN" sz="1100" dirty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(TAX INVOICE) </a:t>
            </a:r>
            <a:r>
              <a:rPr lang="hi-IN" sz="1100" dirty="0">
                <a:solidFill>
                  <a:schemeClr val="tx1"/>
                </a:solidFill>
              </a:rPr>
              <a:t>में </a:t>
            </a:r>
            <a:r>
              <a:rPr lang="hi-IN" sz="1100" b="1" i="1" u="sng" dirty="0">
                <a:solidFill>
                  <a:schemeClr val="tx1"/>
                </a:solidFill>
              </a:rPr>
              <a:t>सी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 </a:t>
            </a:r>
            <a:r>
              <a:rPr lang="hi-IN" sz="1100" b="1" i="1" u="sng" dirty="0">
                <a:solidFill>
                  <a:schemeClr val="tx1"/>
                </a:solidFill>
              </a:rPr>
              <a:t>एवं 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hi-IN" sz="1100" dirty="0">
                <a:solidFill>
                  <a:schemeClr val="tx1"/>
                </a:solidFill>
              </a:rPr>
              <a:t>को अलग</a:t>
            </a:r>
            <a:r>
              <a:rPr lang="en-US" sz="1100" dirty="0">
                <a:solidFill>
                  <a:schemeClr val="tx1"/>
                </a:solidFill>
              </a:rPr>
              <a:t>-</a:t>
            </a:r>
            <a:r>
              <a:rPr lang="hi-IN" sz="1100" dirty="0">
                <a:solidFill>
                  <a:schemeClr val="tx1"/>
                </a:solidFill>
              </a:rPr>
              <a:t>अलग 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कोम्पोजीशन </a:t>
            </a:r>
            <a:r>
              <a:rPr lang="hi-IN" sz="1100" dirty="0">
                <a:solidFill>
                  <a:schemeClr val="tx1"/>
                </a:solidFill>
              </a:rPr>
              <a:t>स्कीम के तहत आने वाले करदाता को अनिवार्य रूप से प्रत्येक बीजक </a:t>
            </a:r>
            <a:r>
              <a:rPr lang="en-US" sz="1100" dirty="0">
                <a:solidFill>
                  <a:schemeClr val="tx1"/>
                </a:solidFill>
              </a:rPr>
              <a:t>(INVOICE)</a:t>
            </a:r>
            <a:r>
              <a:rPr lang="hi-IN" sz="1100" dirty="0">
                <a:solidFill>
                  <a:schemeClr val="tx1"/>
                </a:solidFill>
              </a:rPr>
              <a:t> पर </a:t>
            </a:r>
            <a:r>
              <a:rPr lang="hi-IN" sz="1100" b="1" i="1" u="sng" dirty="0">
                <a:solidFill>
                  <a:schemeClr val="tx1"/>
                </a:solidFill>
              </a:rPr>
              <a:t>“कोम्पोजीशन करदाता</a:t>
            </a:r>
            <a:r>
              <a:rPr lang="en-US" sz="1100" b="1" i="1" u="sng" dirty="0">
                <a:solidFill>
                  <a:schemeClr val="tx1"/>
                </a:solidFill>
              </a:rPr>
              <a:t>,</a:t>
            </a:r>
            <a:r>
              <a:rPr lang="hi-IN" sz="1100" b="1" i="1" u="sng" dirty="0">
                <a:solidFill>
                  <a:schemeClr val="tx1"/>
                </a:solidFill>
              </a:rPr>
              <a:t> वस्तु और सेवा की आपूर्ति पर कर संकलन के योग्य नहीं है”</a:t>
            </a:r>
            <a:r>
              <a:rPr lang="hi-IN" sz="1100" dirty="0">
                <a:solidFill>
                  <a:schemeClr val="tx1"/>
                </a:solidFill>
              </a:rPr>
              <a:t>  लिखना</a:t>
            </a:r>
            <a:r>
              <a:rPr lang="ar-SA" sz="1100" dirty="0">
                <a:solidFill>
                  <a:schemeClr val="tx1"/>
                </a:solidFill>
              </a:rPr>
              <a:t>/ </a:t>
            </a:r>
            <a:r>
              <a:rPr lang="hi-IN" sz="1100" dirty="0">
                <a:solidFill>
                  <a:schemeClr val="tx1"/>
                </a:solidFill>
              </a:rPr>
              <a:t>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(INVOICE) </a:t>
            </a:r>
            <a:r>
              <a:rPr lang="hi-IN" sz="1100" dirty="0">
                <a:solidFill>
                  <a:schemeClr val="tx1"/>
                </a:solidFill>
              </a:rPr>
              <a:t>पर </a:t>
            </a:r>
            <a:r>
              <a:rPr lang="hi-IN" sz="1100" b="1" i="1" dirty="0">
                <a:solidFill>
                  <a:schemeClr val="tx1"/>
                </a:solidFill>
              </a:rPr>
              <a:t>पंजीकरण नंबर (जी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एस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टी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आई.एन.)</a:t>
            </a:r>
            <a:r>
              <a:rPr lang="hi-IN" sz="1100" dirty="0">
                <a:solidFill>
                  <a:schemeClr val="tx1"/>
                </a:solidFill>
              </a:rPr>
              <a:t> को दर्शाना आवश्यक </a:t>
            </a:r>
            <a:r>
              <a:rPr lang="hi-IN" sz="1100" dirty="0" smtClean="0">
                <a:solidFill>
                  <a:schemeClr val="tx1"/>
                </a:solidFill>
              </a:rPr>
              <a:t>है, तथा पंजीकरण नंबर की वैधानिकता/ जानकारी,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की अधिकृत वेब साइट- </a:t>
            </a:r>
            <a:r>
              <a:rPr lang="en-US" sz="1100" dirty="0" smtClean="0">
                <a:solidFill>
                  <a:schemeClr val="tx1"/>
                </a:solidFill>
                <a:hlinkClick r:id="rId2"/>
              </a:rPr>
              <a:t>https://www.gst.gov.in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पर जाकर प्राप्त की जा सकती है। </a:t>
            </a: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hi-IN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संबंधी किसी भी प्रकार की समस्या / शिकायत यदि हो तो विभाग द्वारा गठित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सेवा केंद्र या नीचे दरसाये पते</a:t>
            </a:r>
            <a:r>
              <a:rPr lang="en-US" sz="1100" dirty="0" smtClean="0">
                <a:solidFill>
                  <a:schemeClr val="tx1"/>
                </a:solidFill>
              </a:rPr>
              <a:t>/</a:t>
            </a:r>
            <a:r>
              <a:rPr lang="hi-IN" sz="1100" dirty="0" smtClean="0">
                <a:solidFill>
                  <a:schemeClr val="tx1"/>
                </a:solidFill>
              </a:rPr>
              <a:t>नंबर/ई-मेल पर जाकर, समस्या का निराकरण् किया जा सकता है। 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4" name="Picture 3" descr="http://gstkarnataka.gov.in/gst/gst-images/gs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0"/>
            <a:ext cx="129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5715000"/>
            <a:ext cx="88392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vk;qDr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lh-th-,l-Vh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-]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dsUnzh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;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mRikn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oa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lhek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  <a:latin typeface="DevLys 010" pitchFamily="2" charset="0"/>
              </a:rPr>
              <a:t> नैपियर टाउन, जबलपुर (म.प्र.)</a:t>
            </a:r>
            <a:r>
              <a:rPr lang="hi-IN" sz="28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दूरभाष नं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0761-2974041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</a:t>
            </a:r>
            <a:r>
              <a:rPr lang="hi-IN" sz="13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ई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-मेल-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pajabalpur@gmail.com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791200"/>
            <a:ext cx="1143001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839200" cy="1143000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hi-IN" sz="2000" b="1" dirty="0" smtClean="0">
                <a:solidFill>
                  <a:schemeClr val="bg1"/>
                </a:solidFill>
              </a:rPr>
              <a:t>जी.एस.टी</a:t>
            </a:r>
            <a:r>
              <a:rPr lang="hi-IN" sz="2000" b="1" dirty="0">
                <a:solidFill>
                  <a:schemeClr val="bg1"/>
                </a:solidFill>
              </a:rPr>
              <a:t>. जागरूकता अभियान के तहत उपभोक्ताओं, </a:t>
            </a:r>
            <a:r>
              <a:rPr lang="hi-IN" sz="2000" b="1" dirty="0" smtClean="0">
                <a:solidFill>
                  <a:schemeClr val="bg1"/>
                </a:solidFill>
              </a:rPr>
              <a:t>छोटे एवं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</a:rPr>
              <a:t>मंझोले </a:t>
            </a:r>
            <a:r>
              <a:rPr lang="hi-IN" sz="2000" b="1" dirty="0">
                <a:solidFill>
                  <a:schemeClr val="bg1"/>
                </a:solidFill>
              </a:rPr>
              <a:t>कारोबारियों के लिए विशेष ध्यान देने योग्य </a:t>
            </a:r>
            <a:r>
              <a:rPr lang="hi-IN" sz="2000" b="1" dirty="0" smtClean="0">
                <a:solidFill>
                  <a:schemeClr val="bg1"/>
                </a:solidFill>
              </a:rPr>
              <a:t>बातें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4495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आवश्यक </a:t>
            </a:r>
            <a:r>
              <a:rPr lang="hi-IN" sz="1100" dirty="0">
                <a:solidFill>
                  <a:schemeClr val="tx1"/>
                </a:solidFill>
              </a:rPr>
              <a:t>वस्तुओं जैसे फल एवं सब्ज़ियो को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से छूट प्राप्त है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उपभोक्ता सचेत रहे कि कोई इन वस्तुओं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न </a:t>
            </a:r>
            <a:r>
              <a:rPr lang="hi-IN" sz="1100" dirty="0">
                <a:solidFill>
                  <a:schemeClr val="tx1"/>
                </a:solidFill>
              </a:rPr>
              <a:t>लें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अधिकतम </a:t>
            </a:r>
            <a:r>
              <a:rPr lang="hi-IN" sz="1100" dirty="0">
                <a:solidFill>
                  <a:schemeClr val="tx1"/>
                </a:solidFill>
              </a:rPr>
              <a:t>विक्रय मूल्य पर या उससे अधिक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करारोपण किया जाना अवैधानिक है क्योंकि अधिकतम विक्रय मूल्य में सभी कर समाहित होते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ब्रांडेड </a:t>
            </a:r>
            <a:r>
              <a:rPr lang="hi-IN" sz="1100" dirty="0">
                <a:solidFill>
                  <a:schemeClr val="tx1"/>
                </a:solidFill>
              </a:rPr>
              <a:t>एवं पैक्ड खाद्य पदार्थो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सब्ज़ियों एवं फलों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निर्धारित दर </a:t>
            </a:r>
            <a:r>
              <a:rPr lang="hi-IN" sz="1100" dirty="0">
                <a:solidFill>
                  <a:schemeClr val="tx1"/>
                </a:solidFill>
              </a:rPr>
              <a:t>से देय होगा। बिना ब्रांड के एवं बिना पैक किये खाद्य पदार्थो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नहीं लगेगा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दुकानो </a:t>
            </a:r>
            <a:r>
              <a:rPr lang="hi-IN" sz="1100" dirty="0">
                <a:solidFill>
                  <a:schemeClr val="tx1"/>
                </a:solidFill>
              </a:rPr>
              <a:t>को विभिन्न वस्तुओं की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एवं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बाद की तुलनात्मक दरों को प्रदर्शित करना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अगर </a:t>
            </a:r>
            <a:r>
              <a:rPr lang="hi-IN" sz="1100" dirty="0">
                <a:solidFill>
                  <a:schemeClr val="tx1"/>
                </a:solidFill>
              </a:rPr>
              <a:t>कोई छूट दी जा रही है तब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 छूट के उपरांत मूल्य पर देय होगा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ऐसी </a:t>
            </a:r>
            <a:r>
              <a:rPr lang="hi-IN" sz="1100" dirty="0">
                <a:solidFill>
                  <a:schemeClr val="tx1"/>
                </a:solidFill>
              </a:rPr>
              <a:t>वस्तुएँ जो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उत्पादित</a:t>
            </a:r>
            <a:r>
              <a:rPr lang="en-US" sz="1100" dirty="0">
                <a:solidFill>
                  <a:schemeClr val="tx1"/>
                </a:solidFill>
              </a:rPr>
              <a:t>/</a:t>
            </a:r>
            <a:r>
              <a:rPr lang="hi-IN" sz="1100" dirty="0">
                <a:solidFill>
                  <a:schemeClr val="tx1"/>
                </a:solidFill>
              </a:rPr>
              <a:t> बेचीं गई है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r>
              <a:rPr lang="hi-IN" sz="1100" dirty="0">
                <a:solidFill>
                  <a:schemeClr val="tx1"/>
                </a:solidFill>
              </a:rPr>
              <a:t> करो में की गई कटौती उनके घटे मूल्य में प्रतिबिंबित होनी चाहिए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जहाँ लागू हो। वास्तव में नवीन मूल्य के स्टीकर को उत्पादों पर लगाना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कर </a:t>
            </a:r>
            <a:r>
              <a:rPr lang="hi-IN" sz="1100" dirty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(TAX INVOICE) </a:t>
            </a:r>
            <a:r>
              <a:rPr lang="hi-IN" sz="1100" dirty="0">
                <a:solidFill>
                  <a:schemeClr val="tx1"/>
                </a:solidFill>
              </a:rPr>
              <a:t>में </a:t>
            </a:r>
            <a:r>
              <a:rPr lang="hi-IN" sz="1100" b="1" i="1" u="sng" dirty="0">
                <a:solidFill>
                  <a:schemeClr val="tx1"/>
                </a:solidFill>
              </a:rPr>
              <a:t>सी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 </a:t>
            </a:r>
            <a:r>
              <a:rPr lang="hi-IN" sz="1100" b="1" i="1" u="sng" dirty="0">
                <a:solidFill>
                  <a:schemeClr val="tx1"/>
                </a:solidFill>
              </a:rPr>
              <a:t>एवं 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hi-IN" sz="1100" dirty="0">
                <a:solidFill>
                  <a:schemeClr val="tx1"/>
                </a:solidFill>
              </a:rPr>
              <a:t>को अलग</a:t>
            </a:r>
            <a:r>
              <a:rPr lang="en-US" sz="1100" dirty="0">
                <a:solidFill>
                  <a:schemeClr val="tx1"/>
                </a:solidFill>
              </a:rPr>
              <a:t>-</a:t>
            </a:r>
            <a:r>
              <a:rPr lang="hi-IN" sz="1100" dirty="0">
                <a:solidFill>
                  <a:schemeClr val="tx1"/>
                </a:solidFill>
              </a:rPr>
              <a:t>अलग 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कोम्पोजीशन </a:t>
            </a:r>
            <a:r>
              <a:rPr lang="hi-IN" sz="1100" dirty="0">
                <a:solidFill>
                  <a:schemeClr val="tx1"/>
                </a:solidFill>
              </a:rPr>
              <a:t>स्कीम के तहत आने वाले करदाता को अनिवार्य रूप से प्रत्येक बीजक </a:t>
            </a:r>
            <a:r>
              <a:rPr lang="en-US" sz="1100" dirty="0">
                <a:solidFill>
                  <a:schemeClr val="tx1"/>
                </a:solidFill>
              </a:rPr>
              <a:t>(INVOICE)</a:t>
            </a:r>
            <a:r>
              <a:rPr lang="hi-IN" sz="1100" dirty="0">
                <a:solidFill>
                  <a:schemeClr val="tx1"/>
                </a:solidFill>
              </a:rPr>
              <a:t> पर </a:t>
            </a:r>
            <a:r>
              <a:rPr lang="hi-IN" sz="1100" b="1" i="1" u="sng" dirty="0">
                <a:solidFill>
                  <a:schemeClr val="tx1"/>
                </a:solidFill>
              </a:rPr>
              <a:t>“कोम्पोजीशन करदाता</a:t>
            </a:r>
            <a:r>
              <a:rPr lang="en-US" sz="1100" b="1" i="1" u="sng" dirty="0">
                <a:solidFill>
                  <a:schemeClr val="tx1"/>
                </a:solidFill>
              </a:rPr>
              <a:t>,</a:t>
            </a:r>
            <a:r>
              <a:rPr lang="hi-IN" sz="1100" b="1" i="1" u="sng" dirty="0">
                <a:solidFill>
                  <a:schemeClr val="tx1"/>
                </a:solidFill>
              </a:rPr>
              <a:t> वस्तु और सेवा की आपूर्ति पर कर संकलन के योग्य नहीं है”</a:t>
            </a:r>
            <a:r>
              <a:rPr lang="hi-IN" sz="1100" dirty="0">
                <a:solidFill>
                  <a:schemeClr val="tx1"/>
                </a:solidFill>
              </a:rPr>
              <a:t>  लिखना</a:t>
            </a:r>
            <a:r>
              <a:rPr lang="ar-SA" sz="1100" dirty="0">
                <a:solidFill>
                  <a:schemeClr val="tx1"/>
                </a:solidFill>
              </a:rPr>
              <a:t>/ </a:t>
            </a:r>
            <a:r>
              <a:rPr lang="hi-IN" sz="1100" dirty="0">
                <a:solidFill>
                  <a:schemeClr val="tx1"/>
                </a:solidFill>
              </a:rPr>
              <a:t>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(INVOICE) </a:t>
            </a:r>
            <a:r>
              <a:rPr lang="hi-IN" sz="1100" dirty="0">
                <a:solidFill>
                  <a:schemeClr val="tx1"/>
                </a:solidFill>
              </a:rPr>
              <a:t>पर </a:t>
            </a:r>
            <a:r>
              <a:rPr lang="hi-IN" sz="1100" b="1" i="1" dirty="0">
                <a:solidFill>
                  <a:schemeClr val="tx1"/>
                </a:solidFill>
              </a:rPr>
              <a:t>पंजीकरण नंबर (जी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एस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टी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आई.एन.)</a:t>
            </a:r>
            <a:r>
              <a:rPr lang="hi-IN" sz="1100" dirty="0">
                <a:solidFill>
                  <a:schemeClr val="tx1"/>
                </a:solidFill>
              </a:rPr>
              <a:t> को दर्शाना आवश्यक </a:t>
            </a:r>
            <a:r>
              <a:rPr lang="hi-IN" sz="1100" dirty="0" smtClean="0">
                <a:solidFill>
                  <a:schemeClr val="tx1"/>
                </a:solidFill>
              </a:rPr>
              <a:t>है, तथा पंजीकरण नंबर की वैधानिकता/ जानकारी,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की अधिकृत वेब साइट- </a:t>
            </a:r>
            <a:r>
              <a:rPr lang="en-US" sz="1100" dirty="0" smtClean="0">
                <a:solidFill>
                  <a:schemeClr val="tx1"/>
                </a:solidFill>
                <a:hlinkClick r:id="rId2"/>
              </a:rPr>
              <a:t>https://www.gst.gov.in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पर जाकर प्राप्त की जा सकती है। </a:t>
            </a: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hi-IN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संबंधी किसी भी प्रकार की समस्या / शिकायत यदि हो तो विभाग द्वारा गठित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सेवा केंद्र या नीचे दरसाये पते</a:t>
            </a:r>
            <a:r>
              <a:rPr lang="en-US" sz="1100" dirty="0" smtClean="0">
                <a:solidFill>
                  <a:schemeClr val="tx1"/>
                </a:solidFill>
              </a:rPr>
              <a:t>/</a:t>
            </a:r>
            <a:r>
              <a:rPr lang="hi-IN" sz="1100" dirty="0" smtClean="0">
                <a:solidFill>
                  <a:schemeClr val="tx1"/>
                </a:solidFill>
              </a:rPr>
              <a:t>नंबर/ई-मेल पर जाकर, समस्या का निराकरण् किया जा सकता है। 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4" name="Picture 3" descr="http://gstkarnataka.gov.in/gst/gst-images/gs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0"/>
            <a:ext cx="129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5715000"/>
            <a:ext cx="88392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vk;qDr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lh-th-,l-Vh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-]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dsUnzh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;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mRikn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oa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lhek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0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DevLys 010" pitchFamily="2" charset="0"/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  <a:latin typeface="DevLys 010" pitchFamily="2" charset="0"/>
              </a:rPr>
              <a:t> टीकरापारा, धमतरी रोड, रायपुर (छत्तीसगढ़)</a:t>
            </a:r>
            <a:r>
              <a:rPr lang="hi-IN" sz="28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दूरभाष नं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0771-2274410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</a:t>
            </a:r>
            <a:r>
              <a:rPr lang="hi-IN" sz="13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ई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-मेल-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personalbranch@rediffmail.com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791200"/>
            <a:ext cx="1143001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839200" cy="1143000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hi-IN" sz="2000" b="1" dirty="0" smtClean="0">
                <a:solidFill>
                  <a:schemeClr val="bg1"/>
                </a:solidFill>
              </a:rPr>
              <a:t>जी.एस.टी</a:t>
            </a:r>
            <a:r>
              <a:rPr lang="hi-IN" sz="2000" b="1" dirty="0">
                <a:solidFill>
                  <a:schemeClr val="bg1"/>
                </a:solidFill>
              </a:rPr>
              <a:t>. जागरूकता अभियान के तहत उपभोक्ताओं, </a:t>
            </a:r>
            <a:r>
              <a:rPr lang="hi-IN" sz="2000" b="1" dirty="0" smtClean="0">
                <a:solidFill>
                  <a:schemeClr val="bg1"/>
                </a:solidFill>
              </a:rPr>
              <a:t>छोटे एवं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hi-IN" sz="2000" b="1" dirty="0" smtClean="0">
                <a:solidFill>
                  <a:schemeClr val="bg1"/>
                </a:solidFill>
              </a:rPr>
              <a:t>मंझोले </a:t>
            </a:r>
            <a:r>
              <a:rPr lang="hi-IN" sz="2000" b="1" dirty="0">
                <a:solidFill>
                  <a:schemeClr val="bg1"/>
                </a:solidFill>
              </a:rPr>
              <a:t>कारोबारियों के लिए विशेष ध्यान देने योग्य </a:t>
            </a:r>
            <a:r>
              <a:rPr lang="hi-IN" sz="2000" b="1" dirty="0" smtClean="0">
                <a:solidFill>
                  <a:schemeClr val="bg1"/>
                </a:solidFill>
              </a:rPr>
              <a:t>बातें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4495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आवश्यक </a:t>
            </a:r>
            <a:r>
              <a:rPr lang="hi-IN" sz="1100" dirty="0">
                <a:solidFill>
                  <a:schemeClr val="tx1"/>
                </a:solidFill>
              </a:rPr>
              <a:t>वस्तुओं जैसे फल एवं सब्ज़ियो को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से छूट प्राप्त है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उपभोक्ता सचेत रहे कि कोई इन वस्तुओं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न </a:t>
            </a:r>
            <a:r>
              <a:rPr lang="hi-IN" sz="1100" dirty="0">
                <a:solidFill>
                  <a:schemeClr val="tx1"/>
                </a:solidFill>
              </a:rPr>
              <a:t>लें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अधिकतम </a:t>
            </a:r>
            <a:r>
              <a:rPr lang="hi-IN" sz="1100" dirty="0">
                <a:solidFill>
                  <a:schemeClr val="tx1"/>
                </a:solidFill>
              </a:rPr>
              <a:t>विक्रय मूल्य पर या उससे अधिक पर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करारोपण किया जाना अवैधानिक है क्योंकि अधिकतम विक्रय मूल्य में सभी कर समाहित होते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ब्रांडेड </a:t>
            </a:r>
            <a:r>
              <a:rPr lang="hi-IN" sz="1100" dirty="0">
                <a:solidFill>
                  <a:schemeClr val="tx1"/>
                </a:solidFill>
              </a:rPr>
              <a:t>एवं पैक्ड खाद्य पदार्थो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सब्ज़ियों एवं फलों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निर्धारित दर </a:t>
            </a:r>
            <a:r>
              <a:rPr lang="hi-IN" sz="1100" dirty="0">
                <a:solidFill>
                  <a:schemeClr val="tx1"/>
                </a:solidFill>
              </a:rPr>
              <a:t>से देय होगा। बिना ब्रांड के एवं बिना पैक किये खाद्य पदार्थो पर जी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नहीं लगेगा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दुकानो </a:t>
            </a:r>
            <a:r>
              <a:rPr lang="hi-IN" sz="1100" dirty="0">
                <a:solidFill>
                  <a:schemeClr val="tx1"/>
                </a:solidFill>
              </a:rPr>
              <a:t>को विभिन्न वस्तुओं की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एवं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बाद की तुलनात्मक दरों को प्रदर्शित करना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अगर </a:t>
            </a:r>
            <a:r>
              <a:rPr lang="hi-IN" sz="1100" dirty="0">
                <a:solidFill>
                  <a:schemeClr val="tx1"/>
                </a:solidFill>
              </a:rPr>
              <a:t>कोई छूट दी जा रही है तब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कर छूट के उपरांत मूल्य पर देय होगा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ऐसी </a:t>
            </a:r>
            <a:r>
              <a:rPr lang="hi-IN" sz="1100" dirty="0">
                <a:solidFill>
                  <a:schemeClr val="tx1"/>
                </a:solidFill>
              </a:rPr>
              <a:t>वस्तुएँ जो जी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r>
              <a:rPr lang="hi-IN" sz="1100" dirty="0">
                <a:solidFill>
                  <a:schemeClr val="tx1"/>
                </a:solidFill>
              </a:rPr>
              <a:t>एस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टी</a:t>
            </a:r>
            <a:r>
              <a:rPr lang="en-US" sz="1100" dirty="0">
                <a:solidFill>
                  <a:schemeClr val="tx1"/>
                </a:solidFill>
              </a:rPr>
              <a:t>. </a:t>
            </a:r>
            <a:r>
              <a:rPr lang="hi-IN" sz="1100" dirty="0">
                <a:solidFill>
                  <a:schemeClr val="tx1"/>
                </a:solidFill>
              </a:rPr>
              <a:t>के पूर्व उत्पादित</a:t>
            </a:r>
            <a:r>
              <a:rPr lang="en-US" sz="1100" dirty="0">
                <a:solidFill>
                  <a:schemeClr val="tx1"/>
                </a:solidFill>
              </a:rPr>
              <a:t>/</a:t>
            </a:r>
            <a:r>
              <a:rPr lang="hi-IN" sz="1100" dirty="0">
                <a:solidFill>
                  <a:schemeClr val="tx1"/>
                </a:solidFill>
              </a:rPr>
              <a:t> बेचीं गई है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r>
              <a:rPr lang="hi-IN" sz="1100" dirty="0">
                <a:solidFill>
                  <a:schemeClr val="tx1"/>
                </a:solidFill>
              </a:rPr>
              <a:t> करो में की गई कटौती उनके घटे मूल्य में प्रतिबिंबित होनी चाहिए</a:t>
            </a:r>
            <a:r>
              <a:rPr lang="en-US" sz="1100" dirty="0">
                <a:solidFill>
                  <a:schemeClr val="tx1"/>
                </a:solidFill>
              </a:rPr>
              <a:t>, </a:t>
            </a:r>
            <a:r>
              <a:rPr lang="hi-IN" sz="1100" dirty="0">
                <a:solidFill>
                  <a:schemeClr val="tx1"/>
                </a:solidFill>
              </a:rPr>
              <a:t>जहाँ लागू हो। वास्तव में नवीन मूल्य के स्टीकर को उत्पादों पर लगाना चाहिए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कर </a:t>
            </a:r>
            <a:r>
              <a:rPr lang="hi-IN" sz="1100" dirty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(TAX INVOICE) </a:t>
            </a:r>
            <a:r>
              <a:rPr lang="hi-IN" sz="1100" dirty="0">
                <a:solidFill>
                  <a:schemeClr val="tx1"/>
                </a:solidFill>
              </a:rPr>
              <a:t>में </a:t>
            </a:r>
            <a:r>
              <a:rPr lang="hi-IN" sz="1100" b="1" i="1" u="sng" dirty="0">
                <a:solidFill>
                  <a:schemeClr val="tx1"/>
                </a:solidFill>
              </a:rPr>
              <a:t>सी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 </a:t>
            </a:r>
            <a:r>
              <a:rPr lang="hi-IN" sz="1100" b="1" i="1" u="sng" dirty="0">
                <a:solidFill>
                  <a:schemeClr val="tx1"/>
                </a:solidFill>
              </a:rPr>
              <a:t>एवं 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जी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एस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hi-IN" sz="1100" b="1" i="1" u="sng" dirty="0">
                <a:solidFill>
                  <a:schemeClr val="tx1"/>
                </a:solidFill>
              </a:rPr>
              <a:t>टी</a:t>
            </a:r>
            <a:r>
              <a:rPr lang="en-US" sz="1100" b="1" i="1" u="sng" dirty="0">
                <a:solidFill>
                  <a:schemeClr val="tx1"/>
                </a:solidFill>
              </a:rPr>
              <a:t>.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hi-IN" sz="1100" dirty="0">
                <a:solidFill>
                  <a:schemeClr val="tx1"/>
                </a:solidFill>
              </a:rPr>
              <a:t>को अलग</a:t>
            </a:r>
            <a:r>
              <a:rPr lang="en-US" sz="1100" dirty="0">
                <a:solidFill>
                  <a:schemeClr val="tx1"/>
                </a:solidFill>
              </a:rPr>
              <a:t>-</a:t>
            </a:r>
            <a:r>
              <a:rPr lang="hi-IN" sz="1100" dirty="0">
                <a:solidFill>
                  <a:schemeClr val="tx1"/>
                </a:solidFill>
              </a:rPr>
              <a:t>अलग 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कोम्पोजीशन </a:t>
            </a:r>
            <a:r>
              <a:rPr lang="hi-IN" sz="1100" dirty="0">
                <a:solidFill>
                  <a:schemeClr val="tx1"/>
                </a:solidFill>
              </a:rPr>
              <a:t>स्कीम के तहत आने वाले करदाता को अनिवार्य रूप से प्रत्येक बीजक </a:t>
            </a:r>
            <a:r>
              <a:rPr lang="en-US" sz="1100" dirty="0">
                <a:solidFill>
                  <a:schemeClr val="tx1"/>
                </a:solidFill>
              </a:rPr>
              <a:t>(INVOICE)</a:t>
            </a:r>
            <a:r>
              <a:rPr lang="hi-IN" sz="1100" dirty="0">
                <a:solidFill>
                  <a:schemeClr val="tx1"/>
                </a:solidFill>
              </a:rPr>
              <a:t> पर </a:t>
            </a:r>
            <a:r>
              <a:rPr lang="hi-IN" sz="1100" b="1" i="1" u="sng" dirty="0">
                <a:solidFill>
                  <a:schemeClr val="tx1"/>
                </a:solidFill>
              </a:rPr>
              <a:t>“कोम्पोजीशन करदाता</a:t>
            </a:r>
            <a:r>
              <a:rPr lang="en-US" sz="1100" b="1" i="1" u="sng" dirty="0">
                <a:solidFill>
                  <a:schemeClr val="tx1"/>
                </a:solidFill>
              </a:rPr>
              <a:t>,</a:t>
            </a:r>
            <a:r>
              <a:rPr lang="hi-IN" sz="1100" b="1" i="1" u="sng" dirty="0">
                <a:solidFill>
                  <a:schemeClr val="tx1"/>
                </a:solidFill>
              </a:rPr>
              <a:t> वस्तु और सेवा की आपूर्ति पर कर संकलन के योग्य नहीं है”</a:t>
            </a:r>
            <a:r>
              <a:rPr lang="hi-IN" sz="1100" dirty="0">
                <a:solidFill>
                  <a:schemeClr val="tx1"/>
                </a:solidFill>
              </a:rPr>
              <a:t>  लिखना</a:t>
            </a:r>
            <a:r>
              <a:rPr lang="ar-SA" sz="1100" dirty="0">
                <a:solidFill>
                  <a:schemeClr val="tx1"/>
                </a:solidFill>
              </a:rPr>
              <a:t>/ </a:t>
            </a:r>
            <a:r>
              <a:rPr lang="hi-IN" sz="1100" dirty="0">
                <a:solidFill>
                  <a:schemeClr val="tx1"/>
                </a:solidFill>
              </a:rPr>
              <a:t>दर्शाना आवश्यक है</a:t>
            </a:r>
            <a:r>
              <a:rPr lang="hi-IN" sz="1100" dirty="0" smtClean="0">
                <a:solidFill>
                  <a:schemeClr val="tx1"/>
                </a:solidFill>
              </a:rPr>
              <a:t>।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</a:pPr>
            <a:endParaRPr lang="en-US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बीजक </a:t>
            </a:r>
            <a:r>
              <a:rPr lang="en-US" sz="1100" dirty="0">
                <a:solidFill>
                  <a:schemeClr val="tx1"/>
                </a:solidFill>
              </a:rPr>
              <a:t>(INVOICE) </a:t>
            </a:r>
            <a:r>
              <a:rPr lang="hi-IN" sz="1100" dirty="0">
                <a:solidFill>
                  <a:schemeClr val="tx1"/>
                </a:solidFill>
              </a:rPr>
              <a:t>पर </a:t>
            </a:r>
            <a:r>
              <a:rPr lang="hi-IN" sz="1100" b="1" i="1" dirty="0">
                <a:solidFill>
                  <a:schemeClr val="tx1"/>
                </a:solidFill>
              </a:rPr>
              <a:t>पंजीकरण नंबर (जी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एस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टी</a:t>
            </a:r>
            <a:r>
              <a:rPr lang="en-US" sz="1100" b="1" i="1" dirty="0">
                <a:solidFill>
                  <a:schemeClr val="tx1"/>
                </a:solidFill>
              </a:rPr>
              <a:t>.</a:t>
            </a:r>
            <a:r>
              <a:rPr lang="hi-IN" sz="1100" b="1" i="1" dirty="0">
                <a:solidFill>
                  <a:schemeClr val="tx1"/>
                </a:solidFill>
              </a:rPr>
              <a:t>आई.एन.)</a:t>
            </a:r>
            <a:r>
              <a:rPr lang="hi-IN" sz="1100" dirty="0">
                <a:solidFill>
                  <a:schemeClr val="tx1"/>
                </a:solidFill>
              </a:rPr>
              <a:t> को दर्शाना आवश्यक </a:t>
            </a:r>
            <a:r>
              <a:rPr lang="hi-IN" sz="1100" dirty="0" smtClean="0">
                <a:solidFill>
                  <a:schemeClr val="tx1"/>
                </a:solidFill>
              </a:rPr>
              <a:t>है, तथा पंजीकरण नंबर की वैधानिकता/ जानकारी,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की अधिकृत वेब साइट- </a:t>
            </a:r>
            <a:r>
              <a:rPr lang="en-US" sz="1100" dirty="0" smtClean="0">
                <a:solidFill>
                  <a:schemeClr val="tx1"/>
                </a:solidFill>
                <a:hlinkClick r:id="rId2"/>
              </a:rPr>
              <a:t>https://www.gst.gov.in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hi-IN" sz="1100" dirty="0" smtClean="0">
                <a:solidFill>
                  <a:schemeClr val="tx1"/>
                </a:solidFill>
              </a:rPr>
              <a:t>पर जाकर प्राप्त की जा सकती है। </a:t>
            </a: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endParaRPr lang="hi-IN" sz="1100" dirty="0" smtClean="0">
              <a:solidFill>
                <a:schemeClr val="tx1"/>
              </a:solidFill>
            </a:endParaRPr>
          </a:p>
          <a:p>
            <a:pPr marL="284163" lvl="0" indent="-284163" algn="just">
              <a:spcBef>
                <a:spcPts val="0"/>
              </a:spcBef>
              <a:buFont typeface="Wingdings" pitchFamily="2" charset="2"/>
              <a:buChar char="v"/>
            </a:pPr>
            <a:r>
              <a:rPr lang="hi-IN" sz="1100" dirty="0" smtClean="0">
                <a:solidFill>
                  <a:schemeClr val="tx1"/>
                </a:solidFill>
              </a:rPr>
              <a:t>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 संबंधी किसी भी प्रकार की समस्या / शिकायत यदि हो तो विभाग द्वारा गठित जी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एस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r>
              <a:rPr lang="hi-IN" sz="1100" dirty="0" smtClean="0">
                <a:solidFill>
                  <a:schemeClr val="tx1"/>
                </a:solidFill>
              </a:rPr>
              <a:t>टी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r>
              <a:rPr lang="hi-IN" sz="1100" dirty="0" smtClean="0">
                <a:solidFill>
                  <a:schemeClr val="tx1"/>
                </a:solidFill>
              </a:rPr>
              <a:t>सेवा केंद्र या नीचे दरसाये पते</a:t>
            </a:r>
            <a:r>
              <a:rPr lang="en-US" sz="1100" dirty="0" smtClean="0">
                <a:solidFill>
                  <a:schemeClr val="tx1"/>
                </a:solidFill>
              </a:rPr>
              <a:t>/</a:t>
            </a:r>
            <a:r>
              <a:rPr lang="hi-IN" sz="1100" dirty="0" smtClean="0">
                <a:solidFill>
                  <a:schemeClr val="tx1"/>
                </a:solidFill>
              </a:rPr>
              <a:t>नंबर/ई-मेल पर जाकर, समस्या का निराकरण् किया जा सकता है। 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4" name="Picture 3" descr="http://gstkarnataka.gov.in/gst/gst-images/gs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0"/>
            <a:ext cx="129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5715000"/>
            <a:ext cx="88392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vk;qDr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 ] 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lh-th-,l-Vh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-] 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dsUnzh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; 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mRikn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 ,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oa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lhek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 ’</a:t>
            </a:r>
            <a:r>
              <a:rPr lang="en-US" sz="2600" b="1" dirty="0" err="1" smtClean="0">
                <a:solidFill>
                  <a:schemeClr val="bg1"/>
                </a:solidFill>
                <a:latin typeface="DevLys 010" pitchFamily="2" charset="0"/>
              </a:rPr>
              <a:t>kqYd</a:t>
            </a:r>
            <a:r>
              <a:rPr lang="en-US" sz="26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DevLys 010" pitchFamily="2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DevLys 010" pitchFamily="2" charset="0"/>
              </a:rPr>
              <a:t>	</a:t>
            </a:r>
            <a:r>
              <a:rPr lang="hi-IN" sz="2400" b="1" dirty="0" smtClean="0">
                <a:solidFill>
                  <a:schemeClr val="bg1"/>
                </a:solidFill>
                <a:latin typeface="DevLys 010" pitchFamily="2" charset="0"/>
              </a:rPr>
              <a:t> </a:t>
            </a:r>
            <a:r>
              <a:rPr lang="hi-IN" sz="1900" b="1" dirty="0" smtClean="0">
                <a:solidFill>
                  <a:schemeClr val="bg1"/>
                </a:solidFill>
                <a:latin typeface="DevLys 010" pitchFamily="2" charset="0"/>
              </a:rPr>
              <a:t>29, भरतपुरी प्रशासनिक क्षेत्र, उज्जैन</a:t>
            </a:r>
            <a:r>
              <a:rPr lang="hi-IN" sz="3800" b="1" dirty="0" smtClean="0">
                <a:solidFill>
                  <a:schemeClr val="bg1"/>
                </a:solidFill>
                <a:latin typeface="DevLys 010" pitchFamily="2" charset="0"/>
              </a:rPr>
              <a:t>   </a:t>
            </a:r>
            <a:endParaRPr lang="en-US" sz="38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दूरभाष नं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0734-2527098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 </a:t>
            </a:r>
            <a:r>
              <a:rPr lang="hi-IN" sz="13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ई</a:t>
            </a:r>
            <a:r>
              <a:rPr kumimoji="0" lang="hi-IN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-मेल-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commrgwalior@gmail.com</a:t>
            </a: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791200"/>
            <a:ext cx="1143001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2232</Words>
  <Application>Microsoft Office PowerPoint</Application>
  <PresentationFormat>On-screen Show (4:3)</PresentationFormat>
  <Paragraphs>149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vt:lpstr>
      <vt:lpstr>  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vt:lpstr>
      <vt:lpstr>  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vt:lpstr>
      <vt:lpstr>  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vt:lpstr>
      <vt:lpstr>  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vt:lpstr>
      <vt:lpstr>  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जी.एस.टी. जागरूकता अभियान के तहत उपभोक्ताओं, छोटे एवं   मंझोले कारोबारियों के लिए विशेष ध्यान देने योग्य बातें</dc:title>
  <dc:creator>work</dc:creator>
  <cp:lastModifiedBy>dell</cp:lastModifiedBy>
  <cp:revision>30</cp:revision>
  <dcterms:created xsi:type="dcterms:W3CDTF">2017-10-11T12:03:28Z</dcterms:created>
  <dcterms:modified xsi:type="dcterms:W3CDTF">2017-10-12T12:42:28Z</dcterms:modified>
</cp:coreProperties>
</file>